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71" r:id="rId5"/>
    <p:sldId id="273" r:id="rId6"/>
    <p:sldId id="275" r:id="rId7"/>
    <p:sldId id="277" r:id="rId8"/>
    <p:sldId id="281" r:id="rId9"/>
    <p:sldId id="278" r:id="rId10"/>
    <p:sldId id="282" r:id="rId11"/>
    <p:sldId id="279" r:id="rId12"/>
    <p:sldId id="280" r:id="rId1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31CD8-29B3-432A-81F1-391FB10CBFB0}" v="1" dt="2023-06-15T01:12:25.8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68" autoAdjust="0"/>
    <p:restoredTop sz="96371" autoAdjust="0"/>
  </p:normalViewPr>
  <p:slideViewPr>
    <p:cSldViewPr snapToGrid="0">
      <p:cViewPr>
        <p:scale>
          <a:sx n="100" d="100"/>
          <a:sy n="100" d="100"/>
        </p:scale>
        <p:origin x="320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지은" userId="S::sjeuu12@office.uos.ac.kr::16be5d63-04f5-4c51-86fd-866ee62d74d5" providerId="AD" clId="Web-{8FE31CD8-29B3-432A-81F1-391FB10CBFB0}"/>
    <pc:docChg chg="modSld">
      <pc:chgData name="신지은" userId="S::sjeuu12@office.uos.ac.kr::16be5d63-04f5-4c51-86fd-866ee62d74d5" providerId="AD" clId="Web-{8FE31CD8-29B3-432A-81F1-391FB10CBFB0}" dt="2023-06-15T01:12:25.844" v="0" actId="1076"/>
      <pc:docMkLst>
        <pc:docMk/>
      </pc:docMkLst>
      <pc:sldChg chg="modSp">
        <pc:chgData name="신지은" userId="S::sjeuu12@office.uos.ac.kr::16be5d63-04f5-4c51-86fd-866ee62d74d5" providerId="AD" clId="Web-{8FE31CD8-29B3-432A-81F1-391FB10CBFB0}" dt="2023-06-15T01:12:25.844" v="0" actId="1076"/>
        <pc:sldMkLst>
          <pc:docMk/>
          <pc:sldMk cId="2998046502" sldId="273"/>
        </pc:sldMkLst>
        <pc:picChg chg="mod">
          <ac:chgData name="신지은" userId="S::sjeuu12@office.uos.ac.kr::16be5d63-04f5-4c51-86fd-866ee62d74d5" providerId="AD" clId="Web-{8FE31CD8-29B3-432A-81F1-391FB10CBFB0}" dt="2023-06-15T01:12:25.844" v="0" actId="1076"/>
          <ac:picMkLst>
            <pc:docMk/>
            <pc:sldMk cId="2998046502" sldId="273"/>
            <ac:picMk id="25" creationId="{F1EF33FC-A1FF-102C-5AD6-3F1860BFE9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574FD-EA53-4F3F-9C80-3DF1A8E5A10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E07EB-15D5-4855-8661-F4C69D99A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0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E07EB-15D5-4855-8661-F4C69D99A7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5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63A43-0FFE-E149-443A-E268E044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C66C72-15F4-3076-EC69-079654BBF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094C2-65CC-3576-CA80-FB6DF3B4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E4F46-07EA-E2BB-E651-EB8696D4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76A31-4411-C3FB-7573-A6DDDED6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6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EEB50-2440-1107-F76A-A4471CC0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E03CE7-4B79-5A6B-A936-E88B62D8F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BE4A0-4540-0389-C158-4FD52762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B9DA9-0751-150C-8BBB-0ABA3D25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38740-2E5C-ABE4-F300-ECC58AFD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8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F76D5C-D77D-A503-A80A-F67919A57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338CE4-AA1A-4D57-7661-F3ECB287F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14473-99F9-0E58-39EE-31ED11F4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3B9DA-44E5-A271-107B-15DC5FBE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6569C-2D43-F63A-D85B-EAC63683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69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7774E-50BD-E6D1-FABD-FD039F62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5E2E3-2A78-79DD-4CFC-62969ABD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45F63-B925-F518-AF75-CFF0581D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09C3C-6599-86F7-B209-03B74F06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B25A3-0D5A-B769-66B5-8AE2288D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7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22923-FBA2-EDA3-7A81-34005DC5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18B5C3-6DED-4D0F-D8FB-A349B5E35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D71B75-C319-E5D0-4355-0E54F955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3AD14-1500-A693-86D3-CBBF5B73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E52BA6-276D-630D-D6FB-F8E5538E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16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421BE-CEBA-1FB5-5F1C-0B7F7997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89973-D738-8AB9-DAD2-49480A618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7D603B-CFF5-686D-8531-C5F20E641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39839E-ED3F-D9C8-1A94-1D352195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0FF13A-1503-8F89-6ABC-DFA9364E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B82B8B-65EF-90E5-CD62-565107F3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B6B72-4236-4B01-2DCF-1BAFE148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33A84D-3903-9C36-F9BD-26DF69ED5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C72F14-1D49-C438-79B8-55F89F3DB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663B31-61E6-850C-FA40-B6481FAEE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870656-8BAB-AB0F-6FD5-C900AFD36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F9E383-9E17-4C80-DF13-BBBE88F9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D23481-33A0-7C0B-E6B1-67C4815A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BF2CA7-89F5-DF7E-9DAA-21DCA7F4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6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8CAAA-D236-E8FC-D04A-50A6BE03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2BEDD9-FFF5-11DB-1AEC-AEC96B81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F903F5-8171-A4AE-2206-F52990DB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DE2BF-EA52-E8FC-FDD5-1636CA7F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6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9E4C8-BC53-9BA8-CA4E-995D2AA5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F91C2C-9538-A0C9-1248-177C17E3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AE2A90-9B6C-3BEC-4F97-F528E140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9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B6B49-56A1-5781-C21C-518C4DBB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4897D-CD97-DDCC-F938-105C48640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5A05C8-BAF9-FD2C-F07C-D75BA8D1E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D7D65-B20C-9ADE-B072-E19BB934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CB061C-56E8-38FE-28C9-A6E15D00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F20AD8-CE19-A70B-F2C8-9A6C409D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13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FA72B-734B-8661-B4DA-08EE257E6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38012E-6184-7A5B-804A-15D57B06B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A2991-950D-7875-3C84-7D92D32D1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37F7D0-1D4D-B03C-C19B-6036A4E0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CDFF7C-E557-BD03-5A6A-C737FD59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73ED44-6004-8748-560D-C0672638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9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D9AF3C-85E1-49BB-20C1-1A1BF476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6A70C-5DF7-B74C-8609-F888705E0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B5CC2-2EB4-BE69-9D4F-A7DB2464D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6F5F4-6611-49E1-9556-C4DCB44EFDEA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9A532-6A09-9300-BEE1-9866C8193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6E587-A1D6-B829-C9C2-E42651B09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EFBD6-471E-4BAA-8507-F153B03F7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5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4C296C2-5E98-D43C-CA24-0379F454FF85}"/>
              </a:ext>
            </a:extLst>
          </p:cNvPr>
          <p:cNvSpPr txBox="1"/>
          <p:nvPr/>
        </p:nvSpPr>
        <p:spPr>
          <a:xfrm>
            <a:off x="210000" y="10011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진행상황 요약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6E603D-E69A-4213-2376-FDF164E5657F}"/>
              </a:ext>
            </a:extLst>
          </p:cNvPr>
          <p:cNvSpPr txBox="1"/>
          <p:nvPr/>
        </p:nvSpPr>
        <p:spPr>
          <a:xfrm>
            <a:off x="210001" y="583028"/>
            <a:ext cx="11772000" cy="310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지난 주 피드백</a:t>
            </a:r>
            <a:r>
              <a:rPr lang="en-US" altLang="ko-KR" sz="1200" b="1" dirty="0"/>
              <a:t>: </a:t>
            </a:r>
            <a:r>
              <a:rPr lang="ko-KR" altLang="en-US" sz="1200" dirty="0"/>
              <a:t>기존에 연습하던 이미지 데이터에서 </a:t>
            </a:r>
            <a:r>
              <a:rPr lang="ko-KR" altLang="en-US" sz="1200" b="1" u="sng" dirty="0"/>
              <a:t>비디오 데이터셋</a:t>
            </a:r>
            <a:r>
              <a:rPr lang="ko-KR" altLang="en-US" sz="1200" dirty="0"/>
              <a:t>으로 바꾼 후 </a:t>
            </a:r>
            <a:r>
              <a:rPr lang="en-US" altLang="ko-KR" sz="1200" dirty="0"/>
              <a:t>DB</a:t>
            </a:r>
            <a:r>
              <a:rPr lang="ko-KR" altLang="en-US" sz="1200" dirty="0"/>
              <a:t> 연동하는 </a:t>
            </a:r>
            <a:r>
              <a:rPr lang="ko-KR" altLang="en-US" sz="1200" b="1" u="sng" dirty="0"/>
              <a:t>함수</a:t>
            </a:r>
            <a:r>
              <a:rPr lang="ko-KR" altLang="en-US" sz="1200" dirty="0"/>
              <a:t> 작성 </a:t>
            </a:r>
            <a:r>
              <a:rPr lang="en-US" altLang="ko-KR" sz="1200" dirty="0"/>
              <a:t>-&gt; </a:t>
            </a:r>
            <a:r>
              <a:rPr lang="ko-KR" altLang="en-US" sz="1200" dirty="0"/>
              <a:t>모듈 만들기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이번 주 진행상황</a:t>
            </a:r>
            <a:endParaRPr lang="en-US" altLang="ko-KR" sz="1200" b="1" dirty="0"/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비디오 데이터셋</a:t>
            </a:r>
            <a:r>
              <a:rPr lang="en-US" altLang="ko-KR" sz="1200" dirty="0"/>
              <a:t>: ImageNet (1000</a:t>
            </a:r>
            <a:r>
              <a:rPr lang="ko-KR" altLang="en-US" sz="1200" dirty="0"/>
              <a:t>개의 비디오 프레임과 </a:t>
            </a:r>
            <a:r>
              <a:rPr lang="en-US" altLang="ko-KR" sz="1200" dirty="0"/>
              <a:t>annotation)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함수 작성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데이터 올리기 위한 함수 작성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(</a:t>
            </a:r>
            <a:r>
              <a:rPr lang="ko-KR" altLang="en-US" sz="1200" dirty="0"/>
              <a:t>데이터가 다 올려졌을 때</a:t>
            </a:r>
            <a:r>
              <a:rPr lang="en-US" altLang="ko-KR" sz="1200" dirty="0"/>
              <a:t>) </a:t>
            </a:r>
            <a:r>
              <a:rPr lang="ko-KR" altLang="en-US" sz="1200" dirty="0"/>
              <a:t>원하는 것을 검색하기 위한 함수 작성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진행상황 중 보완할 점</a:t>
            </a:r>
            <a:r>
              <a:rPr lang="en-US" altLang="ko-KR" sz="1200" b="1" dirty="0"/>
              <a:t>: </a:t>
            </a:r>
            <a:r>
              <a:rPr lang="ko-KR" altLang="en-US" sz="1200" dirty="0"/>
              <a:t>함수 구문 개선 </a:t>
            </a:r>
            <a:r>
              <a:rPr lang="en-US" altLang="ko-KR" sz="1200" dirty="0"/>
              <a:t>(input</a:t>
            </a:r>
            <a:r>
              <a:rPr lang="ko-KR" altLang="en-US" sz="1200" dirty="0"/>
              <a:t>과 </a:t>
            </a:r>
            <a:r>
              <a:rPr lang="en-US" altLang="ko-KR" sz="1200" dirty="0"/>
              <a:t>output</a:t>
            </a:r>
            <a:r>
              <a:rPr lang="ko-KR" altLang="en-US" sz="1200" dirty="0"/>
              <a:t>에 관련한</a:t>
            </a:r>
            <a:r>
              <a:rPr lang="en-US" altLang="ko-KR" sz="1200" dirty="0"/>
              <a:t> </a:t>
            </a:r>
            <a:r>
              <a:rPr lang="ko-KR" altLang="en-US" sz="1200" dirty="0"/>
              <a:t>것들</a:t>
            </a:r>
            <a:r>
              <a:rPr lang="en-US" altLang="ko-KR" sz="1200" dirty="0"/>
              <a:t>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(input </a:t>
            </a:r>
            <a:r>
              <a:rPr lang="ko-KR" altLang="en-US" sz="1200" dirty="0"/>
              <a:t>관련</a:t>
            </a:r>
            <a:r>
              <a:rPr lang="en-US" altLang="ko-KR" sz="1200" dirty="0"/>
              <a:t>) </a:t>
            </a:r>
            <a:r>
              <a:rPr lang="ko-KR" altLang="en-US" sz="1200" dirty="0"/>
              <a:t>작성한 함수가 </a:t>
            </a:r>
            <a:r>
              <a:rPr lang="en-US" altLang="ko-KR" sz="1200" u="sng" dirty="0"/>
              <a:t>ImageNet</a:t>
            </a:r>
            <a:r>
              <a:rPr lang="ko-KR" altLang="en-US" sz="1200" u="sng" dirty="0"/>
              <a:t>의 </a:t>
            </a:r>
            <a:r>
              <a:rPr lang="en-US" altLang="ko-KR" sz="1200" u="sng" dirty="0"/>
              <a:t>annotation</a:t>
            </a:r>
            <a:r>
              <a:rPr lang="ko-KR" altLang="en-US" sz="1200" u="sng" dirty="0"/>
              <a:t>에 맞춰져 있는</a:t>
            </a:r>
            <a:r>
              <a:rPr lang="ko-KR" altLang="en-US" sz="1200" dirty="0"/>
              <a:t> 상태라서 다른 데이터셋도 똑같은 구조로 만들어야 함</a:t>
            </a:r>
            <a:endParaRPr lang="en-US" altLang="ko-KR" sz="1200" dirty="0"/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(output </a:t>
            </a:r>
            <a:r>
              <a:rPr lang="ko-KR" altLang="en-US" sz="1200" dirty="0"/>
              <a:t>관련</a:t>
            </a:r>
            <a:r>
              <a:rPr lang="en-US" altLang="ko-KR" sz="1200" dirty="0"/>
              <a:t>) </a:t>
            </a:r>
            <a:r>
              <a:rPr lang="ko-KR" altLang="en-US" sz="1200" dirty="0"/>
              <a:t>검색 후 </a:t>
            </a:r>
            <a:r>
              <a:rPr lang="en-US" altLang="ko-KR" sz="1200" dirty="0"/>
              <a:t>return</a:t>
            </a:r>
            <a:r>
              <a:rPr lang="ko-KR" altLang="en-US" sz="1200" dirty="0"/>
              <a:t>값에 모든 정보를 다 뽑아 놓은 상태인데 </a:t>
            </a:r>
            <a:r>
              <a:rPr lang="ko-KR" altLang="en-US" sz="1200" u="sng" dirty="0"/>
              <a:t>원하는 결과 형태</a:t>
            </a:r>
            <a:r>
              <a:rPr lang="ko-KR" altLang="en-US" sz="1200" dirty="0"/>
              <a:t>로 정리해야 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23BCB6-3F02-D71F-CADB-EC296325D60A}"/>
              </a:ext>
            </a:extLst>
          </p:cNvPr>
          <p:cNvSpPr/>
          <p:nvPr/>
        </p:nvSpPr>
        <p:spPr>
          <a:xfrm>
            <a:off x="0" y="198424"/>
            <a:ext cx="210000" cy="1966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73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70F3F-EB21-3175-DBAA-8CCD96F2AC88}"/>
              </a:ext>
            </a:extLst>
          </p:cNvPr>
          <p:cNvSpPr txBox="1"/>
          <p:nvPr/>
        </p:nvSpPr>
        <p:spPr>
          <a:xfrm>
            <a:off x="210000" y="90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D410B-301E-CA35-1E47-702F99B89B0F}"/>
              </a:ext>
            </a:extLst>
          </p:cNvPr>
          <p:cNvSpPr txBox="1"/>
          <p:nvPr/>
        </p:nvSpPr>
        <p:spPr>
          <a:xfrm>
            <a:off x="210001" y="583028"/>
            <a:ext cx="117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ImageNet data</a:t>
            </a:r>
            <a:r>
              <a:rPr lang="ko-KR" altLang="en-US" sz="1200" dirty="0"/>
              <a:t>로 진행함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1000</a:t>
            </a:r>
            <a:r>
              <a:rPr lang="ko-KR" altLang="en-US" sz="1200" dirty="0"/>
              <a:t>개의 </a:t>
            </a:r>
            <a:r>
              <a:rPr lang="en-US" altLang="ko-KR" sz="1200" dirty="0"/>
              <a:t>video frame (2~5</a:t>
            </a:r>
            <a:r>
              <a:rPr lang="ko-KR" altLang="en-US" sz="1200" dirty="0"/>
              <a:t>초 사이</a:t>
            </a:r>
            <a:r>
              <a:rPr lang="en-US" altLang="ko-KR" sz="1200" dirty="0"/>
              <a:t>)</a:t>
            </a:r>
            <a:r>
              <a:rPr lang="ko-KR" altLang="en-US" sz="1200" dirty="0"/>
              <a:t>과 각 </a:t>
            </a:r>
            <a:r>
              <a:rPr lang="en-US" altLang="ko-KR" sz="1200" dirty="0"/>
              <a:t>annotation</a:t>
            </a:r>
            <a:r>
              <a:rPr lang="ko-KR" altLang="en-US" sz="1200" dirty="0"/>
              <a:t>이 있음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 dirty="0"/>
          </a:p>
        </p:txBody>
      </p:sp>
      <p:pic>
        <p:nvPicPr>
          <p:cNvPr id="25" name="ILSVRC2015_train_00005003">
            <a:hlinkClick r:id="" action="ppaction://media"/>
            <a:extLst>
              <a:ext uri="{FF2B5EF4-FFF2-40B4-BE49-F238E27FC236}">
                <a16:creationId xmlns:a16="http://schemas.microsoft.com/office/drawing/2014/main" id="{F1EF33FC-A1FF-102C-5AD6-3F1860BFE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14827" y="153087"/>
            <a:ext cx="2999262" cy="141385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117849-FB33-7161-1D24-7BC94F2C1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03" y="1621571"/>
            <a:ext cx="5887272" cy="26197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1980EC-2566-D31A-E07B-80E4CF332F67}"/>
              </a:ext>
            </a:extLst>
          </p:cNvPr>
          <p:cNvSpPr/>
          <p:nvPr/>
        </p:nvSpPr>
        <p:spPr>
          <a:xfrm>
            <a:off x="313503" y="1621571"/>
            <a:ext cx="5887272" cy="1224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6B4AE37-66A3-CEB0-383A-0C2177369D58}"/>
              </a:ext>
            </a:extLst>
          </p:cNvPr>
          <p:cNvSpPr/>
          <p:nvPr/>
        </p:nvSpPr>
        <p:spPr>
          <a:xfrm>
            <a:off x="1390650" y="1621571"/>
            <a:ext cx="838200" cy="6331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9F0909B-431F-9831-DF01-8D48F893BCEC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2228850" y="1010252"/>
            <a:ext cx="3314700" cy="92788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C9C6ED4-1784-C953-4526-986A52AF3822}"/>
              </a:ext>
            </a:extLst>
          </p:cNvPr>
          <p:cNvSpPr/>
          <p:nvPr/>
        </p:nvSpPr>
        <p:spPr>
          <a:xfrm>
            <a:off x="313503" y="2893341"/>
            <a:ext cx="5887272" cy="33739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A19089-CB27-A9AC-8D9F-E370A5B0DEA0}"/>
              </a:ext>
            </a:extLst>
          </p:cNvPr>
          <p:cNvSpPr/>
          <p:nvPr/>
        </p:nvSpPr>
        <p:spPr>
          <a:xfrm>
            <a:off x="313503" y="3278504"/>
            <a:ext cx="5887272" cy="96280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ILSVRC2015_train_00010002">
            <a:hlinkClick r:id="" action="ppaction://media"/>
            <a:extLst>
              <a:ext uri="{FF2B5EF4-FFF2-40B4-BE49-F238E27FC236}">
                <a16:creationId xmlns:a16="http://schemas.microsoft.com/office/drawing/2014/main" id="{194DD6F5-38B3-04CF-97FC-379F345385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19875" y="4943262"/>
            <a:ext cx="2629263" cy="1485570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77436EED-320F-35F4-1F0A-CEA512D3274C}"/>
              </a:ext>
            </a:extLst>
          </p:cNvPr>
          <p:cNvSpPr/>
          <p:nvPr/>
        </p:nvSpPr>
        <p:spPr>
          <a:xfrm>
            <a:off x="1390650" y="3230735"/>
            <a:ext cx="838200" cy="4666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C05456-8B4E-BAAB-DFE2-26E5B8344313}"/>
              </a:ext>
            </a:extLst>
          </p:cNvPr>
          <p:cNvSpPr/>
          <p:nvPr/>
        </p:nvSpPr>
        <p:spPr>
          <a:xfrm>
            <a:off x="0" y="198424"/>
            <a:ext cx="210000" cy="1966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C0E34B-0D8C-A1F3-4FC3-8054BC0F2E59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1809750" y="3697365"/>
            <a:ext cx="366847" cy="107466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15FCBBE-A643-F87D-D745-B74A30EC5842}"/>
              </a:ext>
            </a:extLst>
          </p:cNvPr>
          <p:cNvSpPr txBox="1"/>
          <p:nvPr/>
        </p:nvSpPr>
        <p:spPr>
          <a:xfrm>
            <a:off x="1028289" y="1320442"/>
            <a:ext cx="2809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같은 </a:t>
            </a:r>
            <a:r>
              <a:rPr lang="ko-KR" altLang="en-US" sz="1200" dirty="0" err="1">
                <a:solidFill>
                  <a:srgbClr val="FF0000"/>
                </a:solidFill>
              </a:rPr>
              <a:t>블록끼리는</a:t>
            </a:r>
            <a:r>
              <a:rPr lang="ko-KR" altLang="en-US" sz="1200" dirty="0">
                <a:solidFill>
                  <a:srgbClr val="FF0000"/>
                </a:solidFill>
              </a:rPr>
              <a:t> 같은 내용의 비디오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2B7EC8-D5F8-DED0-ECEB-D83BA55B9727}"/>
              </a:ext>
            </a:extLst>
          </p:cNvPr>
          <p:cNvSpPr txBox="1"/>
          <p:nvPr/>
        </p:nvSpPr>
        <p:spPr>
          <a:xfrm>
            <a:off x="210000" y="4288233"/>
            <a:ext cx="2809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</a:rPr>
              <a:t>다른 </a:t>
            </a:r>
            <a:r>
              <a:rPr lang="ko-KR" altLang="en-US" sz="1200" dirty="0" err="1">
                <a:solidFill>
                  <a:srgbClr val="0000FF"/>
                </a:solidFill>
              </a:rPr>
              <a:t>블록끼리는</a:t>
            </a:r>
            <a:r>
              <a:rPr lang="ko-KR" altLang="en-US" sz="1200" dirty="0">
                <a:solidFill>
                  <a:srgbClr val="0000FF"/>
                </a:solidFill>
              </a:rPr>
              <a:t> 다른 내용의 비디오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9DD33AA-233B-3C21-BB41-9F5250436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3299" y="4725706"/>
            <a:ext cx="3724833" cy="15492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70E0BD6-49DA-D366-ADE7-942E2A467335}"/>
              </a:ext>
            </a:extLst>
          </p:cNvPr>
          <p:cNvSpPr txBox="1"/>
          <p:nvPr/>
        </p:nvSpPr>
        <p:spPr>
          <a:xfrm>
            <a:off x="8713652" y="4434285"/>
            <a:ext cx="25241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비디오가 </a:t>
            </a:r>
            <a:r>
              <a:rPr lang="en-US" altLang="ko-KR" sz="1200" dirty="0"/>
              <a:t>frame</a:t>
            </a:r>
            <a:r>
              <a:rPr lang="ko-KR" altLang="en-US" sz="1200" dirty="0"/>
              <a:t>별로 쪼개진 상태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07600BD-6A66-CABD-98FB-6F4DE414892C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200775" y="3759908"/>
            <a:ext cx="2227127" cy="789664"/>
          </a:xfrm>
          <a:prstGeom prst="line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F888B4E-4F17-E709-A17F-549B683D7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9651" y="150682"/>
            <a:ext cx="2838846" cy="16956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1162DA-94E6-42B8-CFD5-0192A1CD8D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603" y="1985603"/>
            <a:ext cx="2819794" cy="1638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4FB03F-E059-9292-27EB-BD15C47B0E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567" y="4866932"/>
            <a:ext cx="2462740" cy="16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6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99BDAA-4630-FE89-6495-8E636976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078" y="2026718"/>
            <a:ext cx="3019846" cy="1409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70F3F-EB21-3175-DBAA-8CCD96F2AC88}"/>
              </a:ext>
            </a:extLst>
          </p:cNvPr>
          <p:cNvSpPr txBox="1"/>
          <p:nvPr/>
        </p:nvSpPr>
        <p:spPr>
          <a:xfrm>
            <a:off x="210000" y="90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데이터셋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56D848A-544A-2DE7-F1FC-BDA2CA3C7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9" r="23646"/>
          <a:stretch/>
        </p:blipFill>
        <p:spPr>
          <a:xfrm>
            <a:off x="2793822" y="2516577"/>
            <a:ext cx="3628443" cy="38635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6C06091-1EDF-B221-4652-2E629E846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565" r="24755"/>
          <a:stretch/>
        </p:blipFill>
        <p:spPr>
          <a:xfrm>
            <a:off x="488034" y="1915311"/>
            <a:ext cx="4380733" cy="253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247A90-D493-FF1C-1B21-029DEA152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76" r="65557"/>
          <a:stretch/>
        </p:blipFill>
        <p:spPr>
          <a:xfrm>
            <a:off x="488034" y="2525149"/>
            <a:ext cx="1802676" cy="40080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F014F4-DB1D-DCD9-9BB3-B6F8AC58ECEA}"/>
              </a:ext>
            </a:extLst>
          </p:cNvPr>
          <p:cNvSpPr txBox="1"/>
          <p:nvPr/>
        </p:nvSpPr>
        <p:spPr>
          <a:xfrm>
            <a:off x="229900" y="1626610"/>
            <a:ext cx="1608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subject/objects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978C63-772F-DB6D-6CCE-9199129C8F7D}"/>
              </a:ext>
            </a:extLst>
          </p:cNvPr>
          <p:cNvSpPr txBox="1"/>
          <p:nvPr/>
        </p:nvSpPr>
        <p:spPr>
          <a:xfrm>
            <a:off x="2519072" y="2230919"/>
            <a:ext cx="1608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CDE20A-474A-A3F0-7F9C-89E1EAA2174A}"/>
              </a:ext>
            </a:extLst>
          </p:cNvPr>
          <p:cNvSpPr txBox="1"/>
          <p:nvPr/>
        </p:nvSpPr>
        <p:spPr>
          <a:xfrm>
            <a:off x="229899" y="2230919"/>
            <a:ext cx="177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 err="1"/>
              <a:t>Relation_instances</a:t>
            </a:r>
            <a:endParaRPr lang="ko-KR" altLang="en-US" sz="12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E3762DD-783B-D48E-B954-A9D8C36AFC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50"/>
          <a:stretch/>
        </p:blipFill>
        <p:spPr>
          <a:xfrm>
            <a:off x="210000" y="929346"/>
            <a:ext cx="8275168" cy="5902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942895-9B4A-16ED-F277-4B8564AB97C1}"/>
              </a:ext>
            </a:extLst>
          </p:cNvPr>
          <p:cNvSpPr txBox="1"/>
          <p:nvPr/>
        </p:nvSpPr>
        <p:spPr>
          <a:xfrm>
            <a:off x="210001" y="583028"/>
            <a:ext cx="117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첫 번째 비디오의 </a:t>
            </a:r>
            <a:r>
              <a:rPr lang="en-US" altLang="ko-KR" sz="1200" dirty="0"/>
              <a:t>annotation </a:t>
            </a:r>
            <a:r>
              <a:rPr lang="ko-KR" altLang="en-US" sz="1200" dirty="0"/>
              <a:t>형태</a:t>
            </a:r>
            <a:endParaRPr lang="en-US" altLang="ko-KR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92F372-D508-9D1B-9266-3D309C198691}"/>
              </a:ext>
            </a:extLst>
          </p:cNvPr>
          <p:cNvSpPr/>
          <p:nvPr/>
        </p:nvSpPr>
        <p:spPr>
          <a:xfrm>
            <a:off x="0" y="198424"/>
            <a:ext cx="210000" cy="1966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D05A92-2C42-BB50-474A-F94A6F65F489}"/>
              </a:ext>
            </a:extLst>
          </p:cNvPr>
          <p:cNvSpPr/>
          <p:nvPr/>
        </p:nvSpPr>
        <p:spPr>
          <a:xfrm>
            <a:off x="3595276" y="839731"/>
            <a:ext cx="1281524" cy="7175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A4B0509-914B-D8BA-33D2-D8A6A7626070}"/>
              </a:ext>
            </a:extLst>
          </p:cNvPr>
          <p:cNvSpPr/>
          <p:nvPr/>
        </p:nvSpPr>
        <p:spPr>
          <a:xfrm>
            <a:off x="5140741" y="839731"/>
            <a:ext cx="1281524" cy="7175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2399AF2-C64A-828E-910F-46D0707F7317}"/>
              </a:ext>
            </a:extLst>
          </p:cNvPr>
          <p:cNvSpPr/>
          <p:nvPr/>
        </p:nvSpPr>
        <p:spPr>
          <a:xfrm>
            <a:off x="6822472" y="839731"/>
            <a:ext cx="1281524" cy="7175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98A8A-4691-0B07-C5F6-F36B442FFFE6}"/>
              </a:ext>
            </a:extLst>
          </p:cNvPr>
          <p:cNvSpPr txBox="1"/>
          <p:nvPr/>
        </p:nvSpPr>
        <p:spPr>
          <a:xfrm>
            <a:off x="6546001" y="4162600"/>
            <a:ext cx="5436000" cy="11646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Annotation</a:t>
            </a:r>
            <a:r>
              <a:rPr lang="ko-KR" altLang="en-US" sz="1200" dirty="0"/>
              <a:t>을 통해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u="sng" dirty="0"/>
              <a:t>Object</a:t>
            </a:r>
            <a:r>
              <a:rPr lang="ko-KR" altLang="en-US" sz="1200" dirty="0"/>
              <a:t>는</a:t>
            </a:r>
            <a:r>
              <a:rPr lang="en-US" altLang="ko-KR" sz="1200" dirty="0"/>
              <a:t> dog</a:t>
            </a:r>
            <a:r>
              <a:rPr lang="ko-KR" altLang="en-US" sz="1200" dirty="0"/>
              <a:t>와 </a:t>
            </a:r>
            <a:r>
              <a:rPr lang="en-US" altLang="ko-KR" sz="1200" dirty="0"/>
              <a:t>frisbee(</a:t>
            </a:r>
            <a:r>
              <a:rPr lang="ko-KR" altLang="en-US" sz="1200" dirty="0" err="1"/>
              <a:t>플라잉디스크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각 </a:t>
            </a:r>
            <a:r>
              <a:rPr lang="ko-KR" altLang="en-US" sz="1200" u="sng" dirty="0"/>
              <a:t>프레임</a:t>
            </a:r>
            <a:r>
              <a:rPr lang="ko-KR" altLang="en-US" sz="1200" dirty="0"/>
              <a:t>을 더 쪼개서 </a:t>
            </a:r>
            <a:r>
              <a:rPr lang="en-US" altLang="ko-KR" sz="1200" dirty="0" err="1"/>
              <a:t>begin_fid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end_fid</a:t>
            </a:r>
            <a:r>
              <a:rPr lang="ko-KR" altLang="en-US" sz="1200" dirty="0"/>
              <a:t>에 속하는 </a:t>
            </a:r>
            <a:r>
              <a:rPr lang="en-US" altLang="ko-KR" sz="1200" dirty="0"/>
              <a:t>(s, p, o)</a:t>
            </a:r>
            <a:r>
              <a:rPr lang="ko-KR" altLang="en-US" sz="1200" dirty="0"/>
              <a:t>을 알 수 있고</a:t>
            </a:r>
            <a:r>
              <a:rPr lang="en-US" altLang="ko-KR" sz="1200" dirty="0"/>
              <a:t>,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u="sng" dirty="0"/>
              <a:t>추적 </a:t>
            </a:r>
            <a:r>
              <a:rPr lang="ko-KR" altLang="en-US" sz="1200" dirty="0"/>
              <a:t>좌표도 알 수 있음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D1AE376-4BE0-7ED1-E2D6-2F7B1D6AA735}"/>
              </a:ext>
            </a:extLst>
          </p:cNvPr>
          <p:cNvSpPr/>
          <p:nvPr/>
        </p:nvSpPr>
        <p:spPr>
          <a:xfrm>
            <a:off x="7754078" y="1988981"/>
            <a:ext cx="2294508" cy="1440019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5A294D8-9C57-E12C-A1C6-B8CA2B18CBBB}"/>
              </a:ext>
            </a:extLst>
          </p:cNvPr>
          <p:cNvSpPr/>
          <p:nvPr/>
        </p:nvSpPr>
        <p:spPr>
          <a:xfrm>
            <a:off x="9564563" y="2323958"/>
            <a:ext cx="432906" cy="714518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23E48BC-A23C-A2D0-BF6E-9B3838E42948}"/>
              </a:ext>
            </a:extLst>
          </p:cNvPr>
          <p:cNvCxnSpPr>
            <a:cxnSpLocks/>
          </p:cNvCxnSpPr>
          <p:nvPr/>
        </p:nvCxnSpPr>
        <p:spPr>
          <a:xfrm flipV="1">
            <a:off x="7624182" y="3342408"/>
            <a:ext cx="681618" cy="1186767"/>
          </a:xfrm>
          <a:prstGeom prst="line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A108F88-FC47-D995-83F3-47EBD9B5A2EE}"/>
              </a:ext>
            </a:extLst>
          </p:cNvPr>
          <p:cNvCxnSpPr>
            <a:cxnSpLocks/>
          </p:cNvCxnSpPr>
          <p:nvPr/>
        </p:nvCxnSpPr>
        <p:spPr>
          <a:xfrm flipV="1">
            <a:off x="8990813" y="3038476"/>
            <a:ext cx="716421" cy="1490699"/>
          </a:xfrm>
          <a:prstGeom prst="line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70F3F-EB21-3175-DBAA-8CCD96F2AC88}"/>
              </a:ext>
            </a:extLst>
          </p:cNvPr>
          <p:cNvSpPr txBox="1"/>
          <p:nvPr/>
        </p:nvSpPr>
        <p:spPr>
          <a:xfrm>
            <a:off x="210000" y="905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모듈 진행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D410B-301E-CA35-1E47-702F99B89B0F}"/>
              </a:ext>
            </a:extLst>
          </p:cNvPr>
          <p:cNvSpPr txBox="1"/>
          <p:nvPr/>
        </p:nvSpPr>
        <p:spPr>
          <a:xfrm>
            <a:off x="210001" y="581431"/>
            <a:ext cx="11772000" cy="504259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데이터 올리기 위한 함수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DB</a:t>
            </a:r>
            <a:r>
              <a:rPr lang="ko-KR" altLang="en-US" sz="1200" dirty="0"/>
              <a:t>와 </a:t>
            </a:r>
            <a:r>
              <a:rPr lang="en-US" altLang="ko-KR" sz="1200" dirty="0"/>
              <a:t>annotation </a:t>
            </a:r>
            <a:r>
              <a:rPr lang="ko-KR" altLang="en-US" sz="1200" dirty="0"/>
              <a:t>불러오기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데이터 프레임을 노드로 올리기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>
                <a:highlight>
                  <a:srgbClr val="FFFF00"/>
                </a:highlight>
              </a:rPr>
              <a:t>add_df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en-US" altLang="ko-KR" sz="1200" dirty="0" err="1">
                <a:highlight>
                  <a:srgbClr val="FFFF00"/>
                </a:highlight>
              </a:rPr>
              <a:t>dataframe</a:t>
            </a:r>
            <a:r>
              <a:rPr lang="en-US" altLang="ko-KR" sz="1200" dirty="0">
                <a:highlight>
                  <a:srgbClr val="FFFF00"/>
                </a:highlight>
              </a:rPr>
              <a:t>, label)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: </a:t>
            </a:r>
            <a:r>
              <a:rPr lang="en-US" altLang="ko-KR" sz="1200" dirty="0" err="1"/>
              <a:t>annot_df</a:t>
            </a:r>
            <a:r>
              <a:rPr lang="ko-KR" altLang="en-US" sz="1200" dirty="0"/>
              <a:t>를 행 별로 </a:t>
            </a:r>
            <a:r>
              <a:rPr lang="en-US" altLang="ko-KR" sz="1200" dirty="0"/>
              <a:t>‘frame’</a:t>
            </a:r>
            <a:r>
              <a:rPr lang="ko-KR" altLang="en-US" sz="1200" dirty="0"/>
              <a:t>이라는 노드로 </a:t>
            </a:r>
            <a:r>
              <a:rPr lang="en-US" altLang="ko-KR" sz="1200" dirty="0"/>
              <a:t>load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2.  </a:t>
            </a:r>
            <a:r>
              <a:rPr lang="ko-KR" altLang="en-US" sz="1200" dirty="0"/>
              <a:t>비디오 프레임의 </a:t>
            </a:r>
            <a:r>
              <a:rPr lang="en-US" altLang="ko-KR" sz="1200" dirty="0"/>
              <a:t>object </a:t>
            </a:r>
            <a:r>
              <a:rPr lang="ko-KR" altLang="en-US" sz="1200" dirty="0"/>
              <a:t>올리기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>
                <a:highlight>
                  <a:srgbClr val="FFFF00"/>
                </a:highlight>
              </a:rPr>
              <a:t>add_column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en-US" altLang="ko-KR" sz="1200" dirty="0" err="1">
                <a:highlight>
                  <a:srgbClr val="FFFF00"/>
                </a:highlight>
              </a:rPr>
              <a:t>dataframe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en-US" altLang="ko-KR" sz="1200" dirty="0" err="1">
                <a:highlight>
                  <a:srgbClr val="FFFF00"/>
                </a:highlight>
              </a:rPr>
              <a:t>index_column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en-US" altLang="ko-KR" sz="1200" dirty="0" err="1">
                <a:highlight>
                  <a:srgbClr val="FFFF00"/>
                </a:highlight>
              </a:rPr>
              <a:t>add_column</a:t>
            </a:r>
            <a:r>
              <a:rPr lang="en-US" altLang="ko-KR" sz="1200" dirty="0">
                <a:highlight>
                  <a:srgbClr val="FFFF00"/>
                </a:highlight>
              </a:rPr>
              <a:t>, label)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: </a:t>
            </a:r>
            <a:r>
              <a:rPr lang="en-US" altLang="ko-KR" sz="1200" dirty="0" err="1"/>
              <a:t>annot_df</a:t>
            </a:r>
            <a:r>
              <a:rPr lang="ko-KR" altLang="en-US" sz="1200" dirty="0"/>
              <a:t>의 </a:t>
            </a:r>
            <a:r>
              <a:rPr lang="en-US" altLang="ko-KR" sz="1200" dirty="0"/>
              <a:t>‘subject/object’ </a:t>
            </a:r>
            <a:r>
              <a:rPr lang="ko-KR" altLang="en-US" sz="1200" dirty="0"/>
              <a:t>열을 노드로 </a:t>
            </a:r>
            <a:r>
              <a:rPr lang="ko-KR" altLang="en-US" sz="1200" dirty="0" err="1"/>
              <a:t>올릴건데</a:t>
            </a:r>
            <a:r>
              <a:rPr lang="ko-KR" altLang="en-US" sz="1200" dirty="0"/>
              <a:t> </a:t>
            </a:r>
            <a:r>
              <a:rPr lang="en-US" altLang="ko-KR" sz="1200" dirty="0" err="1"/>
              <a:t>video_id</a:t>
            </a:r>
            <a:r>
              <a:rPr lang="ko-KR" altLang="en-US" sz="1200" dirty="0"/>
              <a:t>를 </a:t>
            </a:r>
            <a:r>
              <a:rPr lang="en-US" altLang="ko-KR" sz="1200" dirty="0"/>
              <a:t>property</a:t>
            </a:r>
            <a:r>
              <a:rPr lang="ko-KR" altLang="en-US" sz="1200" dirty="0"/>
              <a:t>로 추가할 것임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1F9BC9-6CBF-B840-0B66-BD1CF08C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60" y="1287708"/>
            <a:ext cx="3869384" cy="148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DC4FF9-30FF-8D9E-0ABF-A30372CC8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829"/>
          <a:stretch/>
        </p:blipFill>
        <p:spPr>
          <a:xfrm>
            <a:off x="5110745" y="1287202"/>
            <a:ext cx="6702473" cy="148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736CE5-DD68-BD95-AAE6-F28498B71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435"/>
          <a:stretch/>
        </p:blipFill>
        <p:spPr>
          <a:xfrm>
            <a:off x="262259" y="5655254"/>
            <a:ext cx="5512476" cy="252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E14A67E-9A35-2D6E-48FE-E77609E91671}"/>
              </a:ext>
            </a:extLst>
          </p:cNvPr>
          <p:cNvSpPr/>
          <p:nvPr/>
        </p:nvSpPr>
        <p:spPr>
          <a:xfrm>
            <a:off x="4807196" y="1700125"/>
            <a:ext cx="172021" cy="5334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032D40-1B48-2637-C283-48A17B4B0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35" y="4858622"/>
            <a:ext cx="3349019" cy="18452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983A11B-F6BF-C384-FFE0-44B65BB53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59" y="3989691"/>
            <a:ext cx="5337077" cy="2327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974049B-C637-B665-8BC2-76402959B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636" y="2932304"/>
            <a:ext cx="3349019" cy="17629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4015D2F0-43EB-FC8F-5281-7BBCBC1D7E8B}"/>
              </a:ext>
            </a:extLst>
          </p:cNvPr>
          <p:cNvSpPr/>
          <p:nvPr/>
        </p:nvSpPr>
        <p:spPr>
          <a:xfrm>
            <a:off x="0" y="198424"/>
            <a:ext cx="210000" cy="1966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67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C70F3F-EB21-3175-DBAA-8CCD96F2AC88}"/>
              </a:ext>
            </a:extLst>
          </p:cNvPr>
          <p:cNvSpPr txBox="1"/>
          <p:nvPr/>
        </p:nvSpPr>
        <p:spPr>
          <a:xfrm>
            <a:off x="210000" y="905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모듈 진행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D410B-301E-CA35-1E47-702F99B89B0F}"/>
              </a:ext>
            </a:extLst>
          </p:cNvPr>
          <p:cNvSpPr txBox="1"/>
          <p:nvPr/>
        </p:nvSpPr>
        <p:spPr>
          <a:xfrm>
            <a:off x="210000" y="581431"/>
            <a:ext cx="11772000" cy="421160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3.  </a:t>
            </a:r>
            <a:r>
              <a:rPr lang="ko-KR" altLang="en-US" sz="1200" dirty="0"/>
              <a:t>비디오프레임과 </a:t>
            </a:r>
            <a:r>
              <a:rPr lang="en-US" altLang="ko-KR" sz="1200" dirty="0"/>
              <a:t>object</a:t>
            </a:r>
            <a:r>
              <a:rPr lang="ko-KR" altLang="en-US" sz="1200" dirty="0"/>
              <a:t>의 관계 올리기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>
                <a:highlight>
                  <a:srgbClr val="FFFF00"/>
                </a:highlight>
              </a:rPr>
              <a:t>add_rels_object_to_frame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en-US" altLang="ko-KR" sz="1200" dirty="0" err="1">
                <a:highlight>
                  <a:srgbClr val="FFFF00"/>
                </a:highlight>
              </a:rPr>
              <a:t>dataframe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en-US" altLang="ko-KR" sz="1200" dirty="0" err="1">
                <a:highlight>
                  <a:srgbClr val="FFFF00"/>
                </a:highlight>
              </a:rPr>
              <a:t>frame_column</a:t>
            </a:r>
            <a:r>
              <a:rPr lang="en-US" altLang="ko-KR" sz="1200" dirty="0">
                <a:highlight>
                  <a:srgbClr val="FFFF00"/>
                </a:highlight>
              </a:rPr>
              <a:t>, predicate)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: </a:t>
            </a:r>
            <a:r>
              <a:rPr lang="en-US" altLang="ko-KR" sz="1200" dirty="0" err="1"/>
              <a:t>annot_df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video_id</a:t>
            </a:r>
            <a:r>
              <a:rPr lang="ko-KR" altLang="en-US" sz="1200" dirty="0"/>
              <a:t>를 기준으로 </a:t>
            </a:r>
            <a:r>
              <a:rPr lang="en-US" altLang="ko-KR" sz="1200" dirty="0"/>
              <a:t>object</a:t>
            </a:r>
            <a:r>
              <a:rPr lang="ko-KR" altLang="en-US" sz="1200" dirty="0"/>
              <a:t>와 </a:t>
            </a:r>
            <a:r>
              <a:rPr lang="en-US" altLang="ko-KR" sz="1200" dirty="0"/>
              <a:t>video</a:t>
            </a:r>
            <a:r>
              <a:rPr lang="ko-KR" altLang="en-US" sz="1200" dirty="0"/>
              <a:t>의 관계를 정의함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4.  (s, p, o) </a:t>
            </a:r>
            <a:r>
              <a:rPr lang="ko-KR" altLang="en-US" sz="1200" dirty="0"/>
              <a:t>관계 올리기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>
                <a:highlight>
                  <a:srgbClr val="FFFF00"/>
                </a:highlight>
              </a:rPr>
              <a:t>add_spo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en-US" altLang="ko-KR" sz="1200" dirty="0" err="1">
                <a:highlight>
                  <a:srgbClr val="FFFF00"/>
                </a:highlight>
              </a:rPr>
              <a:t>dataframe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en-US" altLang="ko-KR" sz="1200" dirty="0" err="1">
                <a:highlight>
                  <a:srgbClr val="FFFF00"/>
                </a:highlight>
              </a:rPr>
              <a:t>index_column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en-US" altLang="ko-KR" sz="1200" dirty="0" err="1">
                <a:highlight>
                  <a:srgbClr val="FFFF00"/>
                </a:highlight>
              </a:rPr>
              <a:t>rel_column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: </a:t>
            </a:r>
            <a:r>
              <a:rPr lang="en-US" altLang="ko-KR" sz="1200" dirty="0" err="1"/>
              <a:t>anno_df</a:t>
            </a:r>
            <a:r>
              <a:rPr lang="ko-KR" altLang="en-US" sz="1200" dirty="0"/>
              <a:t>의 </a:t>
            </a:r>
            <a:r>
              <a:rPr lang="en-US" altLang="ko-KR" sz="1200" dirty="0"/>
              <a:t>video</a:t>
            </a:r>
            <a:r>
              <a:rPr lang="ko-KR" altLang="en-US" sz="1200" dirty="0"/>
              <a:t>별로 </a:t>
            </a:r>
            <a:r>
              <a:rPr lang="en-US" altLang="ko-KR" sz="1200" dirty="0" err="1"/>
              <a:t>rel_column</a:t>
            </a:r>
            <a:r>
              <a:rPr lang="en-US" altLang="ko-KR" sz="1200" dirty="0"/>
              <a:t> </a:t>
            </a:r>
            <a:r>
              <a:rPr lang="ko-KR" altLang="en-US" sz="1200" dirty="0"/>
              <a:t>내의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s,p,o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load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597136-8054-3C04-71E0-63DA71CE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78" y="1506944"/>
            <a:ext cx="5146902" cy="252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402E71-71A8-9C4A-9505-E84B75EF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78" y="4542508"/>
            <a:ext cx="5021011" cy="6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6411772-9D33-C353-CDA3-955DC48E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418" y="892607"/>
            <a:ext cx="3188274" cy="21053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F3799A6-881B-A652-4A9D-2CBD85440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76" y="978216"/>
            <a:ext cx="2011902" cy="18556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361BF421-EF25-BEBB-30BC-13E8CB8E26D1}"/>
              </a:ext>
            </a:extLst>
          </p:cNvPr>
          <p:cNvSpPr/>
          <p:nvPr/>
        </p:nvSpPr>
        <p:spPr>
          <a:xfrm>
            <a:off x="7364676" y="1328107"/>
            <a:ext cx="522989" cy="5095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04E9131-C8F8-9E39-3597-7A8BDB111C17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7887665" y="1497676"/>
            <a:ext cx="1605863" cy="8522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6A8AE300-4D1A-00B5-7208-E966E90EE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297" y="3735056"/>
            <a:ext cx="3939394" cy="21053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BF1CEE3-E825-25F3-A8FD-8CACEFC17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705" y="3813156"/>
            <a:ext cx="2687919" cy="19528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A3B21718-F20B-798E-36E0-76335503DCFF}"/>
              </a:ext>
            </a:extLst>
          </p:cNvPr>
          <p:cNvSpPr/>
          <p:nvPr/>
        </p:nvSpPr>
        <p:spPr>
          <a:xfrm>
            <a:off x="6645811" y="4111778"/>
            <a:ext cx="504000" cy="5095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E0B75F2-B4C5-F7C6-A010-A9B77235E68A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7149811" y="4111778"/>
            <a:ext cx="2213894" cy="25479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8331DC-B488-D3DE-BDB9-56DF3DF9E144}"/>
              </a:ext>
            </a:extLst>
          </p:cNvPr>
          <p:cNvSpPr/>
          <p:nvPr/>
        </p:nvSpPr>
        <p:spPr>
          <a:xfrm rot="1185101">
            <a:off x="10001021" y="4372513"/>
            <a:ext cx="485135" cy="11825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C9AE42A-8CC1-7EF6-3887-04EDE4330A82}"/>
              </a:ext>
            </a:extLst>
          </p:cNvPr>
          <p:cNvSpPr/>
          <p:nvPr/>
        </p:nvSpPr>
        <p:spPr>
          <a:xfrm rot="1185101">
            <a:off x="9857023" y="4794900"/>
            <a:ext cx="485135" cy="11825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015D2F0-43EB-FC8F-5281-7BBCBC1D7E8B}"/>
              </a:ext>
            </a:extLst>
          </p:cNvPr>
          <p:cNvSpPr/>
          <p:nvPr/>
        </p:nvSpPr>
        <p:spPr>
          <a:xfrm>
            <a:off x="0" y="198424"/>
            <a:ext cx="210000" cy="1966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B7562-9916-97AB-62AD-65CD4F70B9AD}"/>
              </a:ext>
            </a:extLst>
          </p:cNvPr>
          <p:cNvSpPr txBox="1"/>
          <p:nvPr/>
        </p:nvSpPr>
        <p:spPr>
          <a:xfrm>
            <a:off x="9079278" y="3469103"/>
            <a:ext cx="329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</a:rPr>
              <a:t>같은 </a:t>
            </a:r>
            <a:r>
              <a:rPr lang="en-US" altLang="ko-KR" sz="1200" dirty="0">
                <a:solidFill>
                  <a:srgbClr val="0000FF"/>
                </a:solidFill>
              </a:rPr>
              <a:t>relation </a:t>
            </a:r>
            <a:r>
              <a:rPr lang="ko-KR" altLang="en-US" sz="1200" dirty="0">
                <a:solidFill>
                  <a:srgbClr val="0000FF"/>
                </a:solidFill>
              </a:rPr>
              <a:t>이름이지만 </a:t>
            </a:r>
            <a:r>
              <a:rPr lang="en-US" altLang="ko-KR" sz="1200" dirty="0">
                <a:solidFill>
                  <a:srgbClr val="0000FF"/>
                </a:solidFill>
              </a:rPr>
              <a:t>frame</a:t>
            </a:r>
            <a:r>
              <a:rPr lang="ko-KR" altLang="en-US" sz="1200" dirty="0">
                <a:solidFill>
                  <a:srgbClr val="0000FF"/>
                </a:solidFill>
              </a:rPr>
              <a:t>이 다른 경우</a:t>
            </a:r>
          </a:p>
        </p:txBody>
      </p:sp>
    </p:spTree>
    <p:extLst>
      <p:ext uri="{BB962C8B-B14F-4D97-AF65-F5344CB8AC3E}">
        <p14:creationId xmlns:p14="http://schemas.microsoft.com/office/powerpoint/2010/main" val="368305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D410B-301E-CA35-1E47-702F99B89B0F}"/>
              </a:ext>
            </a:extLst>
          </p:cNvPr>
          <p:cNvSpPr txBox="1"/>
          <p:nvPr/>
        </p:nvSpPr>
        <p:spPr>
          <a:xfrm>
            <a:off x="210001" y="581431"/>
            <a:ext cx="11772000" cy="532113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원하는 것을 검색하기 위한 함수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아래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가지가 모두 </a:t>
            </a:r>
            <a:r>
              <a:rPr lang="en-US" altLang="ko-KR" sz="1200" b="1" dirty="0"/>
              <a:t>DB</a:t>
            </a:r>
            <a:r>
              <a:rPr lang="ko-KR" altLang="en-US" sz="1200" b="1" dirty="0"/>
              <a:t>에 올려져 있어야 함 </a:t>
            </a:r>
            <a:endParaRPr lang="en-US" altLang="ko-KR" sz="1200" b="1" dirty="0"/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node: </a:t>
            </a:r>
            <a:r>
              <a:rPr lang="en-US" altLang="ko-KR" sz="1200" u="sng" dirty="0"/>
              <a:t>frame</a:t>
            </a:r>
            <a:r>
              <a:rPr lang="ko-KR" altLang="en-US" sz="1200" dirty="0"/>
              <a:t>와</a:t>
            </a:r>
            <a:r>
              <a:rPr lang="en-US" altLang="ko-KR" sz="1200" dirty="0"/>
              <a:t> </a:t>
            </a:r>
            <a:r>
              <a:rPr lang="en-US" altLang="ko-KR" sz="1200" u="sng" dirty="0"/>
              <a:t>object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relation: </a:t>
            </a:r>
            <a:r>
              <a:rPr lang="en-US" altLang="ko-KR" sz="1200" u="sng" dirty="0"/>
              <a:t>frame-object</a:t>
            </a:r>
            <a:r>
              <a:rPr lang="en-US" altLang="ko-KR" sz="1200" dirty="0"/>
              <a:t>, </a:t>
            </a:r>
            <a:r>
              <a:rPr lang="en-US" altLang="ko-KR" sz="1200" u="sng" dirty="0"/>
              <a:t>object</a:t>
            </a:r>
            <a:r>
              <a:rPr lang="ko-KR" altLang="en-US" sz="1200" u="sng" dirty="0"/>
              <a:t>간 </a:t>
            </a:r>
            <a:r>
              <a:rPr lang="en-US" altLang="ko-KR" sz="1200" u="sng" dirty="0"/>
              <a:t>(</a:t>
            </a:r>
            <a:r>
              <a:rPr lang="en-US" altLang="ko-KR" sz="1200" u="sng" dirty="0" err="1"/>
              <a:t>s,p,o</a:t>
            </a:r>
            <a:r>
              <a:rPr lang="en-US" altLang="ko-KR" sz="1200" u="sng" dirty="0"/>
              <a:t>)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비디오 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프레임 검색</a:t>
            </a:r>
            <a:endParaRPr lang="en-US" altLang="ko-KR" sz="120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     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query_frame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video_id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해당 </a:t>
            </a:r>
            <a:r>
              <a:rPr lang="en-US" altLang="ko-KR" sz="1200" dirty="0" err="1">
                <a:solidFill>
                  <a:srgbClr val="000000"/>
                </a:solidFill>
                <a:latin typeface="Helvetica Neue"/>
              </a:rPr>
              <a:t>video_id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를 출력함</a:t>
            </a: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2.  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프레임에 연결된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object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들 검색</a:t>
            </a:r>
            <a:endParaRPr lang="en-US" altLang="ko-KR" sz="120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     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query_object_from_video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video_id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altLang="ko-KR" sz="1200" dirty="0" err="1">
                <a:solidFill>
                  <a:srgbClr val="000000"/>
                </a:solidFill>
                <a:latin typeface="Helvetica Neue"/>
              </a:rPr>
              <a:t>video_id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에 해당하는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object 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노드들을 출력함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오른쪽 그림과 결과 개수가 일치함을 확인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D6480-1EE1-D28D-CAE4-8B8425F749C3}"/>
              </a:ext>
            </a:extLst>
          </p:cNvPr>
          <p:cNvSpPr txBox="1"/>
          <p:nvPr/>
        </p:nvSpPr>
        <p:spPr>
          <a:xfrm>
            <a:off x="210000" y="905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모듈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350B5A-B43E-B444-EC91-3B5F94ECF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7" y="2116899"/>
            <a:ext cx="5368847" cy="12361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47C807-39BE-CF70-A80E-3BC647617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82" y="2178598"/>
            <a:ext cx="2659176" cy="12361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01FE31-C338-72D7-AB79-C182F027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76" y="4329921"/>
            <a:ext cx="4397929" cy="19933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A36CAF-15C4-2AAF-024A-B7F841D40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428" y="4534643"/>
            <a:ext cx="3160483" cy="15782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E2BB9D-9CD7-13A0-F49C-28421F03B838}"/>
              </a:ext>
            </a:extLst>
          </p:cNvPr>
          <p:cNvSpPr/>
          <p:nvPr/>
        </p:nvSpPr>
        <p:spPr>
          <a:xfrm>
            <a:off x="0" y="198424"/>
            <a:ext cx="210000" cy="1966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C3A65BF-E7C9-DBC7-0E7E-3409646876BE}"/>
              </a:ext>
            </a:extLst>
          </p:cNvPr>
          <p:cNvCxnSpPr>
            <a:cxnSpLocks/>
          </p:cNvCxnSpPr>
          <p:nvPr/>
        </p:nvCxnSpPr>
        <p:spPr>
          <a:xfrm flipV="1">
            <a:off x="5017770" y="1757889"/>
            <a:ext cx="1733550" cy="1038759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8A0A253-48D0-3EA1-875E-49A24E98B491}"/>
              </a:ext>
            </a:extLst>
          </p:cNvPr>
          <p:cNvSpPr txBox="1"/>
          <p:nvPr/>
        </p:nvSpPr>
        <p:spPr>
          <a:xfrm>
            <a:off x="6751320" y="1547535"/>
            <a:ext cx="2727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결과 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return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값은 정리가 필요합니다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..</a:t>
            </a:r>
            <a:endParaRPr lang="ko-KR" alt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C47A7F-4D5A-4967-16B6-B85A73E920F3}"/>
              </a:ext>
            </a:extLst>
          </p:cNvPr>
          <p:cNvSpPr txBox="1"/>
          <p:nvPr/>
        </p:nvSpPr>
        <p:spPr>
          <a:xfrm>
            <a:off x="7167852" y="6485295"/>
            <a:ext cx="2790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Neo4j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에서 확인한 시각적 결과들</a:t>
            </a:r>
          </a:p>
        </p:txBody>
      </p:sp>
    </p:spTree>
    <p:extLst>
      <p:ext uri="{BB962C8B-B14F-4D97-AF65-F5344CB8AC3E}">
        <p14:creationId xmlns:p14="http://schemas.microsoft.com/office/powerpoint/2010/main" val="73024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D410B-301E-CA35-1E47-702F99B89B0F}"/>
              </a:ext>
            </a:extLst>
          </p:cNvPr>
          <p:cNvSpPr txBox="1"/>
          <p:nvPr/>
        </p:nvSpPr>
        <p:spPr>
          <a:xfrm>
            <a:off x="210001" y="581431"/>
            <a:ext cx="11772000" cy="75355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3.  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특정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object 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검색</a:t>
            </a:r>
            <a:endParaRPr lang="en-US" altLang="ko-KR" sz="120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     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query_object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(category)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: ‘bicycle’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을 가진 노드를 출력함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오른쪽 그림과 결과 개수가 일치함을 확인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D6480-1EE1-D28D-CAE4-8B8425F749C3}"/>
              </a:ext>
            </a:extLst>
          </p:cNvPr>
          <p:cNvSpPr txBox="1"/>
          <p:nvPr/>
        </p:nvSpPr>
        <p:spPr>
          <a:xfrm>
            <a:off x="210000" y="905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모듈 진행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80F2BA-29E7-B525-0793-A00EB0AF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2" y="1355717"/>
            <a:ext cx="2439568" cy="43161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F66CEF-2833-13D2-CA8B-0DC3911C6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42" y="1766446"/>
            <a:ext cx="6159260" cy="33251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E2BB9D-9CD7-13A0-F49C-28421F03B838}"/>
              </a:ext>
            </a:extLst>
          </p:cNvPr>
          <p:cNvSpPr/>
          <p:nvPr/>
        </p:nvSpPr>
        <p:spPr>
          <a:xfrm>
            <a:off x="0" y="198424"/>
            <a:ext cx="210000" cy="1966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1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D410B-301E-CA35-1E47-702F99B89B0F}"/>
              </a:ext>
            </a:extLst>
          </p:cNvPr>
          <p:cNvSpPr txBox="1"/>
          <p:nvPr/>
        </p:nvSpPr>
        <p:spPr>
          <a:xfrm>
            <a:off x="210001" y="581431"/>
            <a:ext cx="11772000" cy="559813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검색 과정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4.  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특정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object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와 연결되어 있는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object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들 검색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옵션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모든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relation, 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기준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(s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인지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o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인지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), frame id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를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return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할 것인지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     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query_object_related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(category, criteria, 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return_frame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     : ‘bicycle’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 노드에 연결된 모든 관계를 출력함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       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이 때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bicycle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이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subject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에 해당하는 경우이고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어느 비디오에 속하는지도 결과에 출력함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오른쪽 그림과 결과 개수가 일치함을 확인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D6480-1EE1-D28D-CAE4-8B8425F749C3}"/>
              </a:ext>
            </a:extLst>
          </p:cNvPr>
          <p:cNvSpPr txBox="1"/>
          <p:nvPr/>
        </p:nvSpPr>
        <p:spPr>
          <a:xfrm>
            <a:off x="210000" y="905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모듈 진행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DB4924-E9F0-DB9C-00C9-8EB4E64B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9" y="2186544"/>
            <a:ext cx="6428926" cy="39339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DE4123-7788-00B1-BF59-7D6B95E5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332" y="5530192"/>
            <a:ext cx="4010585" cy="323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24B7EC-2D66-9078-3A66-637AC94E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332" y="3110889"/>
            <a:ext cx="5144630" cy="24193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233BDC-5015-F392-E099-0979345BFBC6}"/>
              </a:ext>
            </a:extLst>
          </p:cNvPr>
          <p:cNvSpPr/>
          <p:nvPr/>
        </p:nvSpPr>
        <p:spPr>
          <a:xfrm>
            <a:off x="0" y="198424"/>
            <a:ext cx="210000" cy="1966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48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D410B-301E-CA35-1E47-702F99B89B0F}"/>
              </a:ext>
            </a:extLst>
          </p:cNvPr>
          <p:cNvSpPr txBox="1"/>
          <p:nvPr/>
        </p:nvSpPr>
        <p:spPr>
          <a:xfrm>
            <a:off x="210001" y="581431"/>
            <a:ext cx="11772000" cy="532113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검색 과정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5. 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특정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relation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Helvetica Neue"/>
              </a:rPr>
              <a:t> 검색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옵션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: frame id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를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return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할 것인지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query_relation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(predicate, </a:t>
            </a:r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return_frame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    : ‘behind’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로 연결된 모든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Helvetica Neue"/>
              </a:rPr>
              <a:t>s,p,o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를 출력함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이 때 어떤 비디오에 속하는지 </a:t>
            </a:r>
            <a:r>
              <a:rPr lang="en-US" altLang="ko-KR" sz="1200" dirty="0" err="1">
                <a:solidFill>
                  <a:srgbClr val="000000"/>
                </a:solidFill>
                <a:latin typeface="Helvetica Neue"/>
              </a:rPr>
              <a:t>video_id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도 출력함 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Helvetica Neue"/>
              </a:rPr>
              <a:t>오른쪽 그림과 결과 개수가 일치함을 확인</a:t>
            </a:r>
            <a:r>
              <a:rPr lang="en-US" altLang="ko-KR" sz="12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D6480-1EE1-D28D-CAE4-8B8425F749C3}"/>
              </a:ext>
            </a:extLst>
          </p:cNvPr>
          <p:cNvSpPr txBox="1"/>
          <p:nvPr/>
        </p:nvSpPr>
        <p:spPr>
          <a:xfrm>
            <a:off x="210000" y="905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모듈 진행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965F68-FF44-97AA-7345-1C90C241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9" y="1803932"/>
            <a:ext cx="6027825" cy="43206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DBC064-252C-7FCF-61FB-CD0C6CED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5067281"/>
            <a:ext cx="3829584" cy="2667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3BF9BE-070B-B73A-9153-85FA59C53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706235"/>
            <a:ext cx="5715000" cy="23610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B9CBF9-5452-CE71-A57D-6A5C7E8DBCA1}"/>
              </a:ext>
            </a:extLst>
          </p:cNvPr>
          <p:cNvSpPr/>
          <p:nvPr/>
        </p:nvSpPr>
        <p:spPr>
          <a:xfrm>
            <a:off x="0" y="198424"/>
            <a:ext cx="210000" cy="1966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91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5E81C2AC5CC2D4A9135D374E23C65B7" ma:contentTypeVersion="4" ma:contentTypeDescription="새 문서를 만듭니다." ma:contentTypeScope="" ma:versionID="63eb02c99ff5ad625c070516c4b6b367">
  <xsd:schema xmlns:xsd="http://www.w3.org/2001/XMLSchema" xmlns:xs="http://www.w3.org/2001/XMLSchema" xmlns:p="http://schemas.microsoft.com/office/2006/metadata/properties" xmlns:ns2="c421ad1f-dd02-48d0-9e4e-6eed97003f4b" targetNamespace="http://schemas.microsoft.com/office/2006/metadata/properties" ma:root="true" ma:fieldsID="eb932496b29ba15dca6a3b5a7b4c4633" ns2:_="">
    <xsd:import namespace="c421ad1f-dd02-48d0-9e4e-6eed97003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21ad1f-dd02-48d0-9e4e-6eed97003f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9F161B-1965-4C79-A43B-182FA5F09B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01B9B6-FB37-463C-A596-4C68219916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21ad1f-dd02-48d0-9e4e-6eed97003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B08CA3-A7E1-4360-9FE3-F47CF182470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7870</TotalTime>
  <Words>656</Words>
  <Application>Microsoft Office PowerPoint</Application>
  <PresentationFormat>와이드스크린</PresentationFormat>
  <Paragraphs>147</Paragraphs>
  <Slides>9</Slides>
  <Notes>1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에트리 과제 건</dc:title>
  <dc:creator>신지은</dc:creator>
  <cp:lastModifiedBy>신지은</cp:lastModifiedBy>
  <cp:revision>320</cp:revision>
  <cp:lastPrinted>2023-05-10T09:39:04Z</cp:lastPrinted>
  <dcterms:created xsi:type="dcterms:W3CDTF">2023-05-10T03:29:24Z</dcterms:created>
  <dcterms:modified xsi:type="dcterms:W3CDTF">2023-06-15T01:12:26Z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0x01010075E81C2AC5CC2D4A9135D374E23C65B7</vt:lpwstr>
  </property>
</Properties>
</file>